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58"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4" autoAdjust="0"/>
    <p:restoredTop sz="94660"/>
  </p:normalViewPr>
  <p:slideViewPr>
    <p:cSldViewPr>
      <p:cViewPr varScale="1">
        <p:scale>
          <a:sx n="68" d="100"/>
          <a:sy n="68" d="100"/>
        </p:scale>
        <p:origin x="-8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425DE9-3DBF-4965-860B-697E560C2DAE}" type="datetimeFigureOut">
              <a:rPr lang="en-US" smtClean="0"/>
              <a:t>8/3/2019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ABA7D3-5F01-4CB5-B4BD-ECBA652363D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3ABA7D3-5F01-4CB5-B4BD-ECBA652363DF}"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D9A00E-340A-470C-B1CC-0668C73EF5AE}" type="datetimeFigureOut">
              <a:rPr lang="en-US" smtClean="0"/>
              <a:t>8/3/2019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D9A00E-340A-470C-B1CC-0668C73EF5AE}" type="datetimeFigureOut">
              <a:rPr lang="en-US" smtClean="0"/>
              <a:t>8/3/2019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D9A00E-340A-470C-B1CC-0668C73EF5AE}" type="datetimeFigureOut">
              <a:rPr lang="en-US" smtClean="0"/>
              <a:t>8/3/2019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D9A00E-340A-470C-B1CC-0668C73EF5AE}" type="datetimeFigureOut">
              <a:rPr lang="en-US" smtClean="0"/>
              <a:t>8/3/2019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D9A00E-340A-470C-B1CC-0668C73EF5AE}" type="datetimeFigureOut">
              <a:rPr lang="en-US" smtClean="0"/>
              <a:t>8/3/2019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D9A00E-340A-470C-B1CC-0668C73EF5AE}" type="datetimeFigureOut">
              <a:rPr lang="en-US" smtClean="0"/>
              <a:t>8/3/2019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D9A00E-340A-470C-B1CC-0668C73EF5AE}" type="datetimeFigureOut">
              <a:rPr lang="en-US" smtClean="0"/>
              <a:t>8/3/2019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D9A00E-340A-470C-B1CC-0668C73EF5AE}" type="datetimeFigureOut">
              <a:rPr lang="en-US" smtClean="0"/>
              <a:t>8/3/2019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9A00E-340A-470C-B1CC-0668C73EF5AE}" type="datetimeFigureOut">
              <a:rPr lang="en-US" smtClean="0"/>
              <a:t>8/3/2019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9A00E-340A-470C-B1CC-0668C73EF5AE}" type="datetimeFigureOut">
              <a:rPr lang="en-US" smtClean="0"/>
              <a:t>8/3/2019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9A00E-340A-470C-B1CC-0668C73EF5AE}" type="datetimeFigureOut">
              <a:rPr lang="en-US" smtClean="0"/>
              <a:t>8/3/2019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F54F3-ECCA-4A79-AE24-B7691004201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9A00E-340A-470C-B1CC-0668C73EF5AE}" type="datetimeFigureOut">
              <a:rPr lang="en-US" smtClean="0"/>
              <a:t>8/3/2019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F54F3-ECCA-4A79-AE24-B7691004201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5e2bd063984f95e967dbce42be1fbebb.jpg"/>
          <p:cNvPicPr>
            <a:picLocks noChangeAspect="1"/>
          </p:cNvPicPr>
          <p:nvPr/>
        </p:nvPicPr>
        <p:blipFill>
          <a:blip r:embed="rId3" cstate="print"/>
          <a:stretch>
            <a:fillRect/>
          </a:stretch>
        </p:blipFill>
        <p:spPr>
          <a:xfrm>
            <a:off x="0" y="0"/>
            <a:ext cx="9144000" cy="6858000"/>
          </a:xfrm>
          <a:prstGeom prst="rect">
            <a:avLst/>
          </a:prstGeom>
        </p:spPr>
      </p:pic>
      <p:sp>
        <p:nvSpPr>
          <p:cNvPr id="2" name="Title 1"/>
          <p:cNvSpPr>
            <a:spLocks noGrp="1"/>
          </p:cNvSpPr>
          <p:nvPr>
            <p:ph type="ctrTitle"/>
          </p:nvPr>
        </p:nvSpPr>
        <p:spPr>
          <a:xfrm>
            <a:off x="838200" y="2667000"/>
            <a:ext cx="7772400" cy="1470025"/>
          </a:xfrm>
          <a:solidFill>
            <a:schemeClr val="tx1">
              <a:alpha val="30000"/>
            </a:schemeClr>
          </a:solidFill>
        </p:spPr>
        <p:txBody>
          <a:bodyPr>
            <a:normAutofit/>
          </a:bodyPr>
          <a:lstStyle/>
          <a:p>
            <a:r>
              <a:rPr lang="en-US" sz="7200" b="1" dirty="0" smtClean="0">
                <a:solidFill>
                  <a:schemeClr val="bg1">
                    <a:lumMod val="85000"/>
                  </a:schemeClr>
                </a:solidFill>
                <a:latin typeface="Aharoni" pitchFamily="2" charset="-79"/>
                <a:cs typeface="Aharoni" pitchFamily="2" charset="-79"/>
              </a:rPr>
              <a:t>The water cycle</a:t>
            </a:r>
            <a:endParaRPr lang="en-US" sz="7200" b="1" dirty="0">
              <a:solidFill>
                <a:schemeClr val="bg1">
                  <a:lumMod val="85000"/>
                </a:schemeClr>
              </a:solidFill>
              <a:latin typeface="Aharoni" pitchFamily="2" charset="-79"/>
              <a:cs typeface="Aharoni" pitchFamily="2" charset="-79"/>
            </a:endParaRPr>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5e2bd063984f95e967dbce42be1fbebb.jp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dirty="0" smtClean="0">
                <a:latin typeface="Aharoni" pitchFamily="2" charset="-79"/>
                <a:cs typeface="Aharoni" pitchFamily="2" charset="-79"/>
              </a:rPr>
              <a:t>Water cycle</a:t>
            </a:r>
            <a:endParaRPr lang="en-US" dirty="0">
              <a:latin typeface="Aharoni" pitchFamily="2" charset="-79"/>
              <a:cs typeface="Aharoni" pitchFamily="2" charset="-79"/>
            </a:endParaRPr>
          </a:p>
        </p:txBody>
      </p:sp>
      <p:sp>
        <p:nvSpPr>
          <p:cNvPr id="3" name="Content Placeholder 2"/>
          <p:cNvSpPr>
            <a:spLocks noGrp="1"/>
          </p:cNvSpPr>
          <p:nvPr>
            <p:ph idx="1"/>
          </p:nvPr>
        </p:nvSpPr>
        <p:spPr>
          <a:solidFill>
            <a:schemeClr val="tx1">
              <a:alpha val="30000"/>
            </a:schemeClr>
          </a:solidFill>
        </p:spPr>
        <p:txBody>
          <a:bodyPr/>
          <a:lstStyle/>
          <a:p>
            <a:pPr>
              <a:buClr>
                <a:schemeClr val="bg1"/>
              </a:buClr>
            </a:pPr>
            <a:r>
              <a:rPr lang="en-US" dirty="0" smtClean="0">
                <a:solidFill>
                  <a:schemeClr val="bg1">
                    <a:lumMod val="95000"/>
                  </a:schemeClr>
                </a:solidFill>
              </a:rPr>
              <a:t>Also called </a:t>
            </a:r>
            <a:r>
              <a:rPr lang="en-US" b="1" dirty="0" smtClean="0">
                <a:solidFill>
                  <a:schemeClr val="bg1">
                    <a:lumMod val="95000"/>
                  </a:schemeClr>
                </a:solidFill>
              </a:rPr>
              <a:t>hydrologic cycle</a:t>
            </a:r>
          </a:p>
          <a:p>
            <a:pPr>
              <a:buClr>
                <a:schemeClr val="bg1"/>
              </a:buClr>
            </a:pPr>
            <a:r>
              <a:rPr lang="en-US" dirty="0" smtClean="0">
                <a:solidFill>
                  <a:schemeClr val="bg1">
                    <a:lumMod val="95000"/>
                  </a:schemeClr>
                </a:solidFill>
              </a:rPr>
              <a:t>A cycle that involves the continuous circulation of water in the Earth-atmosphere system</a:t>
            </a:r>
          </a:p>
          <a:p>
            <a:pPr>
              <a:buClr>
                <a:schemeClr val="bg1"/>
              </a:buClr>
            </a:pPr>
            <a:r>
              <a:rPr lang="en-US" dirty="0" smtClean="0">
                <a:solidFill>
                  <a:schemeClr val="bg1">
                    <a:lumMod val="95000"/>
                  </a:schemeClr>
                </a:solidFill>
              </a:rPr>
              <a:t>Most important  process in the water cycle are </a:t>
            </a:r>
            <a:r>
              <a:rPr lang="en-US" b="1" dirty="0" smtClean="0">
                <a:solidFill>
                  <a:schemeClr val="bg1">
                    <a:lumMod val="95000"/>
                  </a:schemeClr>
                </a:solidFill>
              </a:rPr>
              <a:t>evaporation, transpiration, condensation, precipitation, and runoff.</a:t>
            </a:r>
            <a:endParaRPr lang="en-US" b="1" dirty="0">
              <a:solidFill>
                <a:schemeClr val="bg1">
                  <a:lumMod val="9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5e2bd063984f95e967dbce42be1fbebb.jp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p:txBody>
          <a:bodyPr/>
          <a:lstStyle/>
          <a:p>
            <a:endParaRPr lang="en-US"/>
          </a:p>
        </p:txBody>
      </p:sp>
      <p:pic>
        <p:nvPicPr>
          <p:cNvPr id="5" name="Content Placeholder 4" descr="images (3).jpeg"/>
          <p:cNvPicPr>
            <a:picLocks noGrp="1" noChangeAspect="1"/>
          </p:cNvPicPr>
          <p:nvPr>
            <p:ph idx="1"/>
          </p:nvPr>
        </p:nvPicPr>
        <p:blipFill>
          <a:blip r:embed="rId3" cstate="print"/>
          <a:stretch>
            <a:fillRect/>
          </a:stretch>
        </p:blipFill>
        <p:spPr>
          <a:xfrm>
            <a:off x="1524000" y="838200"/>
            <a:ext cx="6019800" cy="5304159"/>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5e2bd063984f95e967dbce42be1fbebb.jp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dirty="0" smtClean="0">
                <a:latin typeface="Aharoni" pitchFamily="2" charset="-79"/>
                <a:cs typeface="Aharoni" pitchFamily="2" charset="-79"/>
              </a:rPr>
              <a:t>Evaporation</a:t>
            </a:r>
            <a:endParaRPr lang="en-US" dirty="0">
              <a:latin typeface="Aharoni" pitchFamily="2" charset="-79"/>
              <a:cs typeface="Aharoni" pitchFamily="2" charset="-79"/>
            </a:endParaRPr>
          </a:p>
        </p:txBody>
      </p:sp>
      <p:sp>
        <p:nvSpPr>
          <p:cNvPr id="3" name="Content Placeholder 2"/>
          <p:cNvSpPr>
            <a:spLocks noGrp="1"/>
          </p:cNvSpPr>
          <p:nvPr>
            <p:ph idx="1"/>
          </p:nvPr>
        </p:nvSpPr>
        <p:spPr>
          <a:xfrm>
            <a:off x="457200" y="1600201"/>
            <a:ext cx="8229600" cy="1905000"/>
          </a:xfrm>
          <a:solidFill>
            <a:schemeClr val="tx1">
              <a:alpha val="30000"/>
            </a:schemeClr>
          </a:solidFill>
        </p:spPr>
        <p:txBody>
          <a:bodyPr/>
          <a:lstStyle/>
          <a:p>
            <a:pPr>
              <a:buClr>
                <a:schemeClr val="bg1"/>
              </a:buClr>
            </a:pPr>
            <a:r>
              <a:rPr lang="en-US" dirty="0" smtClean="0">
                <a:solidFill>
                  <a:schemeClr val="bg1">
                    <a:lumMod val="95000"/>
                  </a:schemeClr>
                </a:solidFill>
              </a:rPr>
              <a:t>One of the major processes in the cycle.</a:t>
            </a:r>
          </a:p>
          <a:p>
            <a:pPr>
              <a:buClr>
                <a:schemeClr val="bg1"/>
              </a:buClr>
            </a:pPr>
            <a:r>
              <a:rPr lang="en-US" dirty="0" smtClean="0">
                <a:solidFill>
                  <a:schemeClr val="bg1">
                    <a:lumMod val="95000"/>
                  </a:schemeClr>
                </a:solidFill>
              </a:rPr>
              <a:t>The transfer of water from the surface of the Earth to the atmosphere.</a:t>
            </a:r>
          </a:p>
          <a:p>
            <a:pPr>
              <a:buClr>
                <a:schemeClr val="bg1"/>
              </a:buClr>
            </a:pPr>
            <a:endParaRPr lang="en-US" dirty="0" smtClean="0">
              <a:solidFill>
                <a:schemeClr val="bg1">
                  <a:lumMod val="95000"/>
                </a:schemeClr>
              </a:solidFill>
            </a:endParaRPr>
          </a:p>
        </p:txBody>
      </p:sp>
      <p:sp>
        <p:nvSpPr>
          <p:cNvPr id="5" name="Title 1"/>
          <p:cNvSpPr txBox="1">
            <a:spLocks/>
          </p:cNvSpPr>
          <p:nvPr/>
        </p:nvSpPr>
        <p:spPr>
          <a:xfrm>
            <a:off x="533400" y="37338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1"/>
                </a:solidFill>
                <a:effectLst/>
                <a:uLnTx/>
                <a:uFillTx/>
                <a:latin typeface="Aharoni" pitchFamily="2" charset="-79"/>
                <a:ea typeface="+mj-ea"/>
                <a:cs typeface="Aharoni" pitchFamily="2" charset="-79"/>
              </a:rPr>
              <a:t>Transpiration</a:t>
            </a:r>
            <a:endParaRPr kumimoji="0" lang="en-US" sz="4400" b="0" i="0" u="none" strike="noStrike" kern="1200" cap="none" spc="0" normalizeH="0" baseline="0" noProof="0" dirty="0" smtClean="0">
              <a:ln>
                <a:noFill/>
              </a:ln>
              <a:solidFill>
                <a:schemeClr val="tx1"/>
              </a:solidFill>
              <a:effectLst/>
              <a:uLnTx/>
              <a:uFillTx/>
              <a:latin typeface="Aharoni" pitchFamily="2" charset="-79"/>
              <a:ea typeface="+mj-ea"/>
              <a:cs typeface="Aharoni" pitchFamily="2" charset="-79"/>
            </a:endParaRPr>
          </a:p>
        </p:txBody>
      </p:sp>
      <p:sp>
        <p:nvSpPr>
          <p:cNvPr id="6" name="Content Placeholder 2"/>
          <p:cNvSpPr txBox="1">
            <a:spLocks/>
          </p:cNvSpPr>
          <p:nvPr/>
        </p:nvSpPr>
        <p:spPr>
          <a:xfrm>
            <a:off x="457200" y="4953000"/>
            <a:ext cx="8229600" cy="1295400"/>
          </a:xfrm>
          <a:prstGeom prst="rect">
            <a:avLst/>
          </a:prstGeom>
          <a:solidFill>
            <a:schemeClr val="tx1">
              <a:alpha val="30000"/>
            </a:schemeClr>
          </a:solid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
                <a:schemeClr val="bg1"/>
              </a:buClr>
              <a:buSzTx/>
              <a:buFont typeface="Arial" pitchFamily="34" charset="0"/>
              <a:buChar char="•"/>
              <a:tabLst/>
              <a:defRPr/>
            </a:pPr>
            <a:r>
              <a:rPr kumimoji="0" lang="en-US" sz="3200" b="0" i="0" u="none" strike="noStrike" kern="1200" cap="none" spc="0" normalizeH="0" baseline="0" noProof="0" smtClean="0">
                <a:ln>
                  <a:noFill/>
                </a:ln>
                <a:solidFill>
                  <a:schemeClr val="bg1">
                    <a:lumMod val="95000"/>
                  </a:schemeClr>
                </a:solidFill>
                <a:effectLst/>
                <a:uLnTx/>
                <a:uFillTx/>
                <a:latin typeface="+mn-lt"/>
                <a:ea typeface="+mn-ea"/>
                <a:cs typeface="+mn-cs"/>
              </a:rPr>
              <a:t>The evaporation of water through minute pores, or stomata, in the leaves of plants.</a:t>
            </a:r>
            <a:endParaRPr kumimoji="0" lang="en-US" sz="3200" b="0" i="0" u="none" strike="noStrike" kern="1200" cap="none" spc="0" normalizeH="0" baseline="0" noProof="0" dirty="0" smtClean="0">
              <a:ln>
                <a:noFill/>
              </a:ln>
              <a:solidFill>
                <a:schemeClr val="bg1">
                  <a:lumMod val="95000"/>
                </a:schemeClr>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5e2bd063984f95e967dbce42be1fbebb.jp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dirty="0" smtClean="0">
                <a:latin typeface="Aharoni" pitchFamily="2" charset="-79"/>
                <a:cs typeface="Aharoni" pitchFamily="2" charset="-79"/>
              </a:rPr>
              <a:t>Water Vapor  </a:t>
            </a:r>
            <a:endParaRPr lang="en-US" dirty="0">
              <a:latin typeface="Aharoni" pitchFamily="2" charset="-79"/>
              <a:cs typeface="Aharoni" pitchFamily="2" charset="-79"/>
            </a:endParaRPr>
          </a:p>
        </p:txBody>
      </p:sp>
      <p:sp>
        <p:nvSpPr>
          <p:cNvPr id="3" name="Content Placeholder 2"/>
          <p:cNvSpPr>
            <a:spLocks noGrp="1"/>
          </p:cNvSpPr>
          <p:nvPr>
            <p:ph idx="1"/>
          </p:nvPr>
        </p:nvSpPr>
        <p:spPr>
          <a:solidFill>
            <a:schemeClr val="tx1">
              <a:alpha val="30000"/>
            </a:schemeClr>
          </a:solidFill>
        </p:spPr>
        <p:txBody>
          <a:bodyPr/>
          <a:lstStyle/>
          <a:p>
            <a:pPr>
              <a:buClr>
                <a:schemeClr val="bg1"/>
              </a:buClr>
            </a:pPr>
            <a:r>
              <a:rPr lang="en-US" dirty="0" smtClean="0">
                <a:solidFill>
                  <a:schemeClr val="bg1">
                    <a:lumMod val="95000"/>
                  </a:schemeClr>
                </a:solidFill>
              </a:rPr>
              <a:t>Primary form of atmospheric moisture</a:t>
            </a:r>
          </a:p>
          <a:p>
            <a:pPr>
              <a:buClr>
                <a:schemeClr val="bg1"/>
              </a:buClr>
            </a:pPr>
            <a:r>
              <a:rPr lang="en-US" dirty="0" smtClean="0">
                <a:solidFill>
                  <a:schemeClr val="bg1">
                    <a:lumMod val="95000"/>
                  </a:schemeClr>
                </a:solidFill>
              </a:rPr>
              <a:t>Extremely important in forming the moisture supply for dew, frost, fog, clouds, and precipitation.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5e2bd063984f95e967dbce42be1fbebb.jp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457200" y="0"/>
            <a:ext cx="8229600" cy="1143000"/>
          </a:xfrm>
        </p:spPr>
        <p:txBody>
          <a:bodyPr/>
          <a:lstStyle/>
          <a:p>
            <a:r>
              <a:rPr lang="en-US" dirty="0" smtClean="0">
                <a:latin typeface="Aharoni" pitchFamily="2" charset="-79"/>
                <a:cs typeface="Aharoni" pitchFamily="2" charset="-79"/>
              </a:rPr>
              <a:t>Condensation</a:t>
            </a:r>
            <a:endParaRPr lang="en-US" dirty="0">
              <a:latin typeface="Aharoni" pitchFamily="2" charset="-79"/>
              <a:cs typeface="Aharoni" pitchFamily="2" charset="-79"/>
            </a:endParaRPr>
          </a:p>
        </p:txBody>
      </p:sp>
      <p:sp>
        <p:nvSpPr>
          <p:cNvPr id="3" name="Content Placeholder 2"/>
          <p:cNvSpPr>
            <a:spLocks noGrp="1"/>
          </p:cNvSpPr>
          <p:nvPr>
            <p:ph idx="1"/>
          </p:nvPr>
        </p:nvSpPr>
        <p:spPr>
          <a:xfrm>
            <a:off x="457200" y="990600"/>
            <a:ext cx="8229600" cy="914400"/>
          </a:xfrm>
          <a:solidFill>
            <a:schemeClr val="tx1">
              <a:alpha val="30000"/>
            </a:schemeClr>
          </a:solidFill>
        </p:spPr>
        <p:txBody>
          <a:bodyPr>
            <a:normAutofit fontScale="92500" lnSpcReduction="10000"/>
          </a:bodyPr>
          <a:lstStyle/>
          <a:p>
            <a:pPr>
              <a:buClr>
                <a:schemeClr val="bg1"/>
              </a:buClr>
            </a:pPr>
            <a:r>
              <a:rPr lang="en-US" dirty="0" smtClean="0">
                <a:solidFill>
                  <a:schemeClr val="bg1">
                    <a:lumMod val="95000"/>
                  </a:schemeClr>
                </a:solidFill>
              </a:rPr>
              <a:t>The transition process from the vapor state to the liquid state.</a:t>
            </a:r>
          </a:p>
          <a:p>
            <a:pPr>
              <a:buClr>
                <a:schemeClr val="bg1"/>
              </a:buClr>
            </a:pPr>
            <a:endParaRPr lang="en-US" dirty="0" smtClean="0">
              <a:solidFill>
                <a:schemeClr val="bg1">
                  <a:lumMod val="95000"/>
                </a:schemeClr>
              </a:solidFill>
            </a:endParaRPr>
          </a:p>
        </p:txBody>
      </p:sp>
      <p:sp>
        <p:nvSpPr>
          <p:cNvPr id="5" name="Title 1"/>
          <p:cNvSpPr txBox="1">
            <a:spLocks/>
          </p:cNvSpPr>
          <p:nvPr/>
        </p:nvSpPr>
        <p:spPr>
          <a:xfrm>
            <a:off x="533400" y="2057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dirty="0" smtClean="0">
                <a:latin typeface="Aharoni" pitchFamily="2" charset="-79"/>
                <a:ea typeface="+mj-ea"/>
                <a:cs typeface="Aharoni" pitchFamily="2" charset="-79"/>
              </a:rPr>
              <a:t>Precipitation</a:t>
            </a:r>
            <a:endParaRPr kumimoji="0" lang="en-US" sz="4400" b="0" i="0" u="none" strike="noStrike" kern="1200" cap="none" spc="0" normalizeH="0" baseline="0" noProof="0" dirty="0" smtClean="0">
              <a:ln>
                <a:noFill/>
              </a:ln>
              <a:solidFill>
                <a:schemeClr val="tx1"/>
              </a:solidFill>
              <a:effectLst/>
              <a:uLnTx/>
              <a:uFillTx/>
              <a:latin typeface="Aharoni" pitchFamily="2" charset="-79"/>
              <a:ea typeface="+mj-ea"/>
              <a:cs typeface="Aharoni" pitchFamily="2" charset="-79"/>
            </a:endParaRPr>
          </a:p>
        </p:txBody>
      </p:sp>
      <p:sp>
        <p:nvSpPr>
          <p:cNvPr id="6" name="Content Placeholder 2"/>
          <p:cNvSpPr txBox="1">
            <a:spLocks/>
          </p:cNvSpPr>
          <p:nvPr/>
        </p:nvSpPr>
        <p:spPr>
          <a:xfrm>
            <a:off x="457200" y="3505200"/>
            <a:ext cx="8229600" cy="2895600"/>
          </a:xfrm>
          <a:prstGeom prst="rect">
            <a:avLst/>
          </a:prstGeom>
          <a:solidFill>
            <a:schemeClr val="tx1">
              <a:alpha val="30000"/>
            </a:schemeClr>
          </a:solidFill>
        </p:spPr>
        <p:txBody>
          <a:bodyPr vert="horz" lIns="91440" tIns="45720" rIns="91440" bIns="45720" rtlCol="0">
            <a:normAutofit fontScale="92500" lnSpcReduction="20000"/>
          </a:bodyPr>
          <a:lstStyle/>
          <a:p>
            <a:pPr marL="342900" lvl="0" indent="-342900">
              <a:spcBef>
                <a:spcPct val="20000"/>
              </a:spcBef>
              <a:buClr>
                <a:schemeClr val="bg1"/>
              </a:buClr>
              <a:buFont typeface="Arial" pitchFamily="34" charset="0"/>
              <a:buChar char="•"/>
            </a:pPr>
            <a:r>
              <a:rPr lang="en-US" sz="3200" dirty="0" smtClean="0">
                <a:solidFill>
                  <a:schemeClr val="bg1">
                    <a:lumMod val="95000"/>
                  </a:schemeClr>
                </a:solidFill>
              </a:rPr>
              <a:t>Precipitation that f</a:t>
            </a:r>
            <a:r>
              <a:rPr kumimoji="0" lang="en-US" sz="3200" b="0" i="0" u="none" strike="noStrike" kern="1200" cap="none" spc="0" normalizeH="0" baseline="0" noProof="0" dirty="0" smtClean="0">
                <a:ln>
                  <a:noFill/>
                </a:ln>
                <a:solidFill>
                  <a:schemeClr val="bg1">
                    <a:lumMod val="95000"/>
                  </a:schemeClr>
                </a:solidFill>
                <a:effectLst/>
                <a:uLnTx/>
                <a:uFillTx/>
                <a:latin typeface="+mn-lt"/>
                <a:ea typeface="+mn-ea"/>
                <a:cs typeface="+mn-cs"/>
              </a:rPr>
              <a:t>alls</a:t>
            </a:r>
            <a:r>
              <a:rPr kumimoji="0" lang="en-US" sz="3200" b="0" i="0" u="none" strike="noStrike" kern="1200" cap="none" spc="0" normalizeH="0" noProof="0" dirty="0" smtClean="0">
                <a:ln>
                  <a:noFill/>
                </a:ln>
                <a:solidFill>
                  <a:schemeClr val="bg1">
                    <a:lumMod val="95000"/>
                  </a:schemeClr>
                </a:solidFill>
                <a:effectLst/>
                <a:uLnTx/>
                <a:uFillTx/>
                <a:latin typeface="+mn-lt"/>
                <a:ea typeface="+mn-ea"/>
                <a:cs typeface="+mn-cs"/>
              </a:rPr>
              <a:t> to the Earth is distributed in four main ways ; some is returned to the atmosphere by evaporation, some may be intercepted by vegetation and then evaporated from the surface of the leaves, some percolates into the soil by infiltration, and the remainder flows directly as surface runoff into the sea.</a:t>
            </a:r>
            <a:endParaRPr kumimoji="0" lang="en-US" sz="3200" b="0" i="0" u="none" strike="noStrike" kern="1200" cap="none" spc="0" normalizeH="0" baseline="0" noProof="0" dirty="0" smtClean="0">
              <a:ln>
                <a:noFill/>
              </a:ln>
              <a:solidFill>
                <a:schemeClr val="bg1">
                  <a:lumMod val="95000"/>
                </a:schemeClr>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182</Words>
  <Application>Microsoft Office PowerPoint</Application>
  <PresentationFormat>On-screen Show (4:3)</PresentationFormat>
  <Paragraphs>18</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The water cycle</vt:lpstr>
      <vt:lpstr>Water cycle</vt:lpstr>
      <vt:lpstr>Slide 3</vt:lpstr>
      <vt:lpstr>Evaporation</vt:lpstr>
      <vt:lpstr>Water Vapor  </vt:lpstr>
      <vt:lpstr>Condensation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water cycle</dc:title>
  <dc:creator>Samsung</dc:creator>
  <cp:lastModifiedBy>Samsung</cp:lastModifiedBy>
  <cp:revision>1</cp:revision>
  <dcterms:created xsi:type="dcterms:W3CDTF">2019-08-03T14:33:28Z</dcterms:created>
  <dcterms:modified xsi:type="dcterms:W3CDTF">2019-08-03T15:01:22Z</dcterms:modified>
</cp:coreProperties>
</file>